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73" r:id="rId5"/>
    <p:sldId id="274" r:id="rId6"/>
    <p:sldId id="275" r:id="rId7"/>
    <p:sldId id="269" r:id="rId8"/>
    <p:sldId id="277" r:id="rId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5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8C6E0-B22C-4A88-9743-55009626AE9A}" type="datetimeFigureOut">
              <a:rPr lang="hr-HR"/>
              <a:pPr>
                <a:defRPr/>
              </a:pPr>
              <a:t>25.10.2020.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D3C1D-D9A0-4F66-B468-A9047ED5D06F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97758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0c198870-f3fc-4b16-b209-e2b436d79944/assets/video/bugatti_chiron_0-400-0_kmh_in_42_seconds_a___a_world_record_iaa2017.mp4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hyperlink" Target="https://phet.colorado.edu/sims/html/forces-and-motion-basics/latest/forces-and-motion-basics_en.html" TargetMode="External"/><Relationship Id="rId5" Type="http://schemas.openxmlformats.org/officeDocument/2006/relationships/image" Target="../media/image7.emf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s://www.e-sfera.hr/dodatni-digitalni-sadrzaji/0c198870-f3fc-4b16-b209-e2b436d79944/assets/video/001kuglica_u_zakrivljenom_zlijebu.mp4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e-sfera.hr/dodatni-digitalni-sadrzaji/0c198870-f3fc-4b16-b209-e2b436d79944/assets/interactivity/kviz_a/inde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0c198870-f3fc-4b16-b209-e2b436d79944/assets/interactivity/kviz_b/index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8642" y="2297852"/>
            <a:ext cx="10363200" cy="1470025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US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Akceleracija</a:t>
            </a:r>
            <a:endParaRPr lang="hr-HR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06873" y="5715000"/>
            <a:ext cx="2215166" cy="685800"/>
          </a:xfrm>
        </p:spPr>
        <p:txBody>
          <a:bodyPr rtlCol="0">
            <a:normAutofit/>
          </a:bodyPr>
          <a:lstStyle/>
          <a:p>
            <a:pPr algn="r">
              <a:defRPr/>
            </a:pPr>
            <a:r>
              <a:rPr lang="hr-HR" sz="1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GIBANJE I SILA </a:t>
            </a:r>
            <a:endParaRPr lang="hr-HR" sz="18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07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4"/>
          <p:cNvSpPr txBox="1">
            <a:spLocks noChangeArrowheads="1"/>
          </p:cNvSpPr>
          <p:nvPr/>
        </p:nvSpPr>
        <p:spPr bwMode="auto">
          <a:xfrm>
            <a:off x="1184857" y="1437112"/>
            <a:ext cx="610458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SzPct val="80000"/>
            </a:pPr>
            <a:r>
              <a:rPr lang="hr-HR" altLang="sr-Latn-RS" sz="2400" dirty="0" smtClean="0">
                <a:latin typeface="+mn-lt"/>
                <a:cs typeface="Arial" panose="020B0604020202020204" pitchFamily="34" charset="0"/>
              </a:rPr>
              <a:t>Neki osobni automobili postižu brzinu od</a:t>
            </a:r>
          </a:p>
          <a:p>
            <a:pPr>
              <a:lnSpc>
                <a:spcPct val="150000"/>
              </a:lnSpc>
              <a:buSzPct val="80000"/>
            </a:pPr>
            <a:r>
              <a:rPr lang="hr-HR" altLang="sr-Latn-RS" sz="2400" dirty="0" smtClean="0">
                <a:latin typeface="+mn-lt"/>
                <a:cs typeface="Arial" panose="020B0604020202020204" pitchFamily="34" charset="0"/>
              </a:rPr>
              <a:t>100 km/h u vremenu od dvadesetak sekundi. Sportski automobil istu brzinu postiže za manje od dvije sekunde. </a:t>
            </a:r>
            <a:endParaRPr lang="en-US" altLang="sr-Latn-RS" sz="24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2" name="TekstniOkvir 1"/>
          <p:cNvSpPr txBox="1"/>
          <p:nvPr/>
        </p:nvSpPr>
        <p:spPr>
          <a:xfrm>
            <a:off x="1223495" y="868610"/>
            <a:ext cx="48810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Razmislite! </a:t>
            </a:r>
            <a:endParaRPr lang="hr-HR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5933" y="1102096"/>
            <a:ext cx="4681391" cy="2785783"/>
          </a:xfrm>
          <a:prstGeom prst="rect">
            <a:avLst/>
          </a:prstGeom>
        </p:spPr>
      </p:pic>
      <p:pic>
        <p:nvPicPr>
          <p:cNvPr id="10" name="Picture 2" descr="C:\Users\Hp\Downloads\clapperboard-311792_1280.png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0425" y="4114041"/>
            <a:ext cx="1200785" cy="127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Slika 10"/>
          <p:cNvPicPr/>
          <p:nvPr/>
        </p:nvPicPr>
        <p:blipFill>
          <a:blip r:embed="rId5"/>
          <a:stretch>
            <a:fillRect/>
          </a:stretch>
        </p:blipFill>
        <p:spPr>
          <a:xfrm>
            <a:off x="10726539" y="5628067"/>
            <a:ext cx="1200785" cy="515155"/>
          </a:xfrm>
          <a:prstGeom prst="rect">
            <a:avLst/>
          </a:prstGeom>
        </p:spPr>
      </p:pic>
      <p:sp>
        <p:nvSpPr>
          <p:cNvPr id="13" name="TekstniOkvir 12"/>
          <p:cNvSpPr txBox="1"/>
          <p:nvPr/>
        </p:nvSpPr>
        <p:spPr>
          <a:xfrm>
            <a:off x="1223495" y="3925140"/>
            <a:ext cx="61174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SzPct val="80000"/>
            </a:pPr>
            <a:r>
              <a:rPr lang="hr-HR" altLang="sr-Latn-RS" sz="2400" dirty="0">
                <a:cs typeface="Arial" panose="020B0604020202020204" pitchFamily="34" charset="0"/>
              </a:rPr>
              <a:t>Koje svojstvo tih automobila </a:t>
            </a:r>
            <a:r>
              <a:rPr lang="hr-HR" altLang="sr-Latn-RS" sz="2400" dirty="0" smtClean="0">
                <a:cs typeface="Arial" panose="020B0604020202020204" pitchFamily="34" charset="0"/>
              </a:rPr>
              <a:t>uspoređujemo? </a:t>
            </a:r>
          </a:p>
          <a:p>
            <a:pPr>
              <a:lnSpc>
                <a:spcPct val="150000"/>
              </a:lnSpc>
              <a:buSzPct val="80000"/>
            </a:pPr>
            <a:r>
              <a:rPr lang="hr-HR" altLang="sr-Latn-RS" sz="2400" dirty="0" smtClean="0">
                <a:cs typeface="Arial" panose="020B0604020202020204" pitchFamily="34" charset="0"/>
              </a:rPr>
              <a:t>Kako uspoređujemo  </a:t>
            </a:r>
            <a:r>
              <a:rPr lang="hr-HR" altLang="sr-Latn-RS" sz="2400" dirty="0">
                <a:cs typeface="Arial" panose="020B0604020202020204" pitchFamily="34" charset="0"/>
              </a:rPr>
              <a:t>promjenu brzine u </a:t>
            </a:r>
            <a:r>
              <a:rPr lang="hr-HR" altLang="sr-Latn-RS" sz="2400" dirty="0" smtClean="0">
                <a:cs typeface="Arial" panose="020B0604020202020204" pitchFamily="34" charset="0"/>
              </a:rPr>
              <a:t>vremenu?  </a:t>
            </a:r>
            <a:endParaRPr lang="en-US" altLang="sr-Latn-RS" sz="2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090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1"/>
          <p:cNvSpPr txBox="1">
            <a:spLocks noChangeArrowheads="1"/>
          </p:cNvSpPr>
          <p:nvPr/>
        </p:nvSpPr>
        <p:spPr bwMode="auto">
          <a:xfrm>
            <a:off x="1276083" y="960579"/>
            <a:ext cx="252075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Akceleracija </a:t>
            </a:r>
            <a:endParaRPr lang="en-US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graphicFrame>
        <p:nvGraphicFramePr>
          <p:cNvPr id="4403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2256579"/>
              </p:ext>
            </p:extLst>
          </p:nvPr>
        </p:nvGraphicFramePr>
        <p:xfrm>
          <a:off x="1424811" y="4435698"/>
          <a:ext cx="4357688" cy="1277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3" imgW="1473120" imgH="431640" progId="Equation.3">
                  <p:embed/>
                </p:oleObj>
              </mc:Choice>
              <mc:Fallback>
                <p:oleObj name="Equation" r:id="rId3" imgW="1473120" imgH="431640" progId="Equation.3">
                  <p:embed/>
                  <p:pic>
                    <p:nvPicPr>
                      <p:cNvPr id="4403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4811" y="4435698"/>
                        <a:ext cx="4357688" cy="1277938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n w="6350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6" name="TextBox 4"/>
          <p:cNvSpPr txBox="1">
            <a:spLocks noChangeArrowheads="1"/>
          </p:cNvSpPr>
          <p:nvPr/>
        </p:nvSpPr>
        <p:spPr bwMode="auto">
          <a:xfrm>
            <a:off x="1276083" y="1841679"/>
            <a:ext cx="6335331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Akceleracija je kvocijent promjene brzine i vremenskog </a:t>
            </a:r>
          </a:p>
          <a:p>
            <a:pPr>
              <a:lnSpc>
                <a:spcPct val="150000"/>
              </a:lnSpc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intervala u kojem se ta promjena dogodila.</a:t>
            </a:r>
            <a:endParaRPr lang="en-US" altLang="sr-Latn-RS" sz="24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1039" y="1841679"/>
            <a:ext cx="3980707" cy="2161153"/>
          </a:xfrm>
          <a:prstGeom prst="rect">
            <a:avLst/>
          </a:prstGeom>
        </p:spPr>
      </p:pic>
      <p:pic>
        <p:nvPicPr>
          <p:cNvPr id="7" name="Slika 6">
            <a:hlinkClick r:id="rId6"/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832996" y="4584129"/>
            <a:ext cx="859155" cy="981075"/>
          </a:xfrm>
          <a:prstGeom prst="rect">
            <a:avLst/>
          </a:prstGeom>
        </p:spPr>
      </p:pic>
      <p:sp>
        <p:nvSpPr>
          <p:cNvPr id="3" name="TekstniOkvir 2"/>
          <p:cNvSpPr txBox="1"/>
          <p:nvPr/>
        </p:nvSpPr>
        <p:spPr>
          <a:xfrm>
            <a:off x="10832996" y="5713636"/>
            <a:ext cx="1068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Virtualno istraži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55465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1"/>
          <p:cNvSpPr txBox="1">
            <a:spLocks noChangeArrowheads="1"/>
          </p:cNvSpPr>
          <p:nvPr/>
        </p:nvSpPr>
        <p:spPr bwMode="auto">
          <a:xfrm>
            <a:off x="1328671" y="868610"/>
            <a:ext cx="55786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Mjerna</a:t>
            </a:r>
            <a:r>
              <a:rPr lang="en-U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j</a:t>
            </a:r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edinica akceleracije</a:t>
            </a:r>
            <a: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 </a:t>
            </a:r>
            <a:endParaRPr lang="en-US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9412266"/>
              </p:ext>
            </p:extLst>
          </p:nvPr>
        </p:nvGraphicFramePr>
        <p:xfrm>
          <a:off x="1533658" y="2054182"/>
          <a:ext cx="6002338" cy="280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3" imgW="2641320" imgH="1231560" progId="Equation.3">
                  <p:embed/>
                </p:oleObj>
              </mc:Choice>
              <mc:Fallback>
                <p:oleObj name="Equation" r:id="rId3" imgW="2641320" imgH="1231560" progId="Equation.3">
                  <p:embed/>
                  <p:pic>
                    <p:nvPicPr>
                      <p:cNvPr id="4505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3658" y="2054182"/>
                        <a:ext cx="6002338" cy="2803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59205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1167182" y="907307"/>
            <a:ext cx="592411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Pozitivna i negativna akceleracija  </a:t>
            </a:r>
            <a:endParaRPr lang="en-US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46082" name="Picture 2" descr="D:\Sandra - školska ppt\FIZIKA8_U\8_II_15a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182" y="3809039"/>
            <a:ext cx="3462338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3" name="Picture 3" descr="D:\Sandra - školska ppt\FIZIKA8_U\8_II_15b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032" y="4002222"/>
            <a:ext cx="31845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TextBox 4"/>
          <p:cNvSpPr txBox="1">
            <a:spLocks noChangeArrowheads="1"/>
          </p:cNvSpPr>
          <p:nvPr/>
        </p:nvSpPr>
        <p:spPr bwMode="auto">
          <a:xfrm>
            <a:off x="1167182" y="1661478"/>
            <a:ext cx="8344277" cy="138499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Pri ubrzavanju tijela akceleracija je </a:t>
            </a:r>
            <a:r>
              <a:rPr lang="hr-HR" altLang="sr-Latn-RS" sz="2800" b="1" dirty="0">
                <a:latin typeface="+mn-lt"/>
                <a:cs typeface="Arial" panose="020B0604020202020204" pitchFamily="34" charset="0"/>
              </a:rPr>
              <a:t>pozitivna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a pri 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usporavanju </a:t>
            </a:r>
            <a:r>
              <a:rPr lang="hr-HR" altLang="sr-Latn-RS" sz="2800" b="1" dirty="0">
                <a:latin typeface="+mn-lt"/>
                <a:cs typeface="Arial" panose="020B0604020202020204" pitchFamily="34" charset="0"/>
              </a:rPr>
              <a:t>negativna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.</a:t>
            </a:r>
            <a:endParaRPr lang="en-US" altLang="sr-Latn-RS" sz="2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pic>
        <p:nvPicPr>
          <p:cNvPr id="7" name="Picture 2" descr="C:\Users\Hp\Downloads\clapperboard-311792_1280.pn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8101" y="1005198"/>
            <a:ext cx="1081203" cy="1132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Slika 7"/>
          <p:cNvPicPr/>
          <p:nvPr/>
        </p:nvPicPr>
        <p:blipFill>
          <a:blip r:embed="rId6"/>
          <a:stretch>
            <a:fillRect/>
          </a:stretch>
        </p:blipFill>
        <p:spPr>
          <a:xfrm>
            <a:off x="10610405" y="2264069"/>
            <a:ext cx="1377315" cy="77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43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20462" y="1561107"/>
            <a:ext cx="8500056" cy="131818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2800" dirty="0" err="1">
                <a:cs typeface="Arial" pitchFamily="34" charset="0"/>
              </a:rPr>
              <a:t>Trkaći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automobil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kreće</a:t>
            </a:r>
            <a:r>
              <a:rPr lang="en-US" sz="2800" dirty="0">
                <a:cs typeface="Arial" pitchFamily="34" charset="0"/>
              </a:rPr>
              <a:t> s </a:t>
            </a:r>
            <a:r>
              <a:rPr lang="en-US" sz="2800" dirty="0" err="1">
                <a:cs typeface="Arial" pitchFamily="34" charset="0"/>
              </a:rPr>
              <a:t>mjesta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akceleracijom</a:t>
            </a:r>
            <a:r>
              <a:rPr lang="en-US" sz="2800" dirty="0">
                <a:cs typeface="Arial" pitchFamily="34" charset="0"/>
              </a:rPr>
              <a:t> 5 m/s². </a:t>
            </a:r>
          </a:p>
          <a:p>
            <a:pPr>
              <a:lnSpc>
                <a:spcPct val="150000"/>
              </a:lnSpc>
              <a:defRPr/>
            </a:pPr>
            <a:r>
              <a:rPr lang="en-US" sz="2800" dirty="0" err="1">
                <a:cs typeface="Arial" pitchFamily="34" charset="0"/>
              </a:rPr>
              <a:t>Kolika</a:t>
            </a:r>
            <a:r>
              <a:rPr lang="en-US" sz="2800" dirty="0">
                <a:cs typeface="Arial" pitchFamily="34" charset="0"/>
              </a:rPr>
              <a:t> mu je </a:t>
            </a:r>
            <a:r>
              <a:rPr lang="en-US" sz="2800" dirty="0" err="1">
                <a:cs typeface="Arial" pitchFamily="34" charset="0"/>
              </a:rPr>
              <a:t>brzina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nakon</a:t>
            </a:r>
            <a:r>
              <a:rPr lang="en-US" sz="2800" dirty="0">
                <a:cs typeface="Arial" pitchFamily="34" charset="0"/>
              </a:rPr>
              <a:t> 8 </a:t>
            </a:r>
            <a:r>
              <a:rPr lang="en-US" sz="2800" dirty="0" err="1">
                <a:cs typeface="Arial" pitchFamily="34" charset="0"/>
              </a:rPr>
              <a:t>sekunda</a:t>
            </a:r>
            <a:r>
              <a:rPr lang="en-US" sz="2800" dirty="0">
                <a:cs typeface="Arial" pitchFamily="34" charset="0"/>
              </a:rPr>
              <a:t>?</a:t>
            </a:r>
            <a:endParaRPr lang="hr-HR" sz="2800" dirty="0">
              <a:cs typeface="Arial" pitchFamily="34" charset="0"/>
            </a:endParaRPr>
          </a:p>
        </p:txBody>
      </p:sp>
      <p:sp>
        <p:nvSpPr>
          <p:cNvPr id="47107" name="TextBox 3"/>
          <p:cNvSpPr txBox="1">
            <a:spLocks noChangeArrowheads="1"/>
          </p:cNvSpPr>
          <p:nvPr/>
        </p:nvSpPr>
        <p:spPr bwMode="auto">
          <a:xfrm>
            <a:off x="1994079" y="3112189"/>
            <a:ext cx="4432479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sr-Latn-RS" sz="2800" i="1" dirty="0" err="1">
                <a:latin typeface="+mn-lt"/>
                <a:cs typeface="Arial" panose="020B0604020202020204" pitchFamily="34" charset="0"/>
              </a:rPr>
              <a:t>Rješenje</a:t>
            </a:r>
            <a:r>
              <a:rPr lang="en-US" altLang="sr-Latn-RS" sz="2800" i="1" dirty="0">
                <a:latin typeface="+mn-lt"/>
                <a:cs typeface="Arial" panose="020B0604020202020204" pitchFamily="34" charset="0"/>
              </a:rPr>
              <a:t>:</a:t>
            </a:r>
            <a:endParaRPr lang="en-US" altLang="sr-Latn-RS" sz="2400" i="1" dirty="0"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sr-Latn-RS" sz="2400" i="1" dirty="0">
                <a:latin typeface="+mn-lt"/>
                <a:cs typeface="Arial" panose="020B0604020202020204" pitchFamily="34" charset="0"/>
              </a:rPr>
              <a:t>	a</a:t>
            </a:r>
            <a:r>
              <a:rPr lang="en-US" altLang="sr-Latn-RS" sz="2400" dirty="0">
                <a:latin typeface="+mn-lt"/>
                <a:cs typeface="Arial" panose="020B0604020202020204" pitchFamily="34" charset="0"/>
              </a:rPr>
              <a:t> = 5 m/s² </a:t>
            </a:r>
          </a:p>
          <a:p>
            <a:pPr>
              <a:lnSpc>
                <a:spcPct val="150000"/>
              </a:lnSpc>
            </a:pPr>
            <a:r>
              <a:rPr lang="en-US" altLang="sr-Latn-RS" sz="2400" i="1" dirty="0">
                <a:latin typeface="+mn-lt"/>
                <a:cs typeface="Arial" panose="020B0604020202020204" pitchFamily="34" charset="0"/>
              </a:rPr>
              <a:t>	t</a:t>
            </a:r>
            <a:r>
              <a:rPr lang="en-US" altLang="sr-Latn-RS" sz="2400" dirty="0">
                <a:latin typeface="+mn-lt"/>
                <a:cs typeface="Arial" panose="020B0604020202020204" pitchFamily="34" charset="0"/>
              </a:rPr>
              <a:t> = 8 s      </a:t>
            </a:r>
          </a:p>
          <a:p>
            <a:pPr>
              <a:lnSpc>
                <a:spcPct val="150000"/>
              </a:lnSpc>
            </a:pPr>
            <a:r>
              <a:rPr lang="hr-HR" altLang="sr-Latn-RS" sz="2400" i="1" dirty="0" smtClean="0">
                <a:latin typeface="+mn-lt"/>
                <a:cs typeface="Arial" panose="020B0604020202020204" pitchFamily="34" charset="0"/>
              </a:rPr>
              <a:t>             </a:t>
            </a:r>
            <a:r>
              <a:rPr lang="hr-HR" altLang="sr-Latn-RS" sz="2800" i="1" dirty="0" smtClean="0">
                <a:latin typeface="+mn-lt"/>
                <a:cs typeface="Arial" panose="020B0604020202020204" pitchFamily="34" charset="0"/>
              </a:rPr>
              <a:t>v = ?</a:t>
            </a:r>
            <a:endParaRPr lang="en-US" altLang="sr-Latn-RS" sz="24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2" name="TekstniOkvir 1"/>
          <p:cNvSpPr txBox="1"/>
          <p:nvPr/>
        </p:nvSpPr>
        <p:spPr>
          <a:xfrm>
            <a:off x="1210614" y="976332"/>
            <a:ext cx="41598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Zadatak</a:t>
            </a:r>
            <a:endParaRPr lang="hr-HR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kstniOkvir 8"/>
          <p:cNvSpPr txBox="1"/>
          <p:nvPr/>
        </p:nvSpPr>
        <p:spPr>
          <a:xfrm>
            <a:off x="6192591" y="3485103"/>
            <a:ext cx="4018208" cy="225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sr-Latn-RS" sz="2400" i="1" dirty="0">
                <a:cs typeface="Arial" panose="020B0604020202020204" pitchFamily="34" charset="0"/>
              </a:rPr>
              <a:t>v</a:t>
            </a:r>
            <a:r>
              <a:rPr lang="en-US" altLang="sr-Latn-RS" sz="2400" dirty="0">
                <a:cs typeface="Arial" panose="020B0604020202020204" pitchFamily="34" charset="0"/>
              </a:rPr>
              <a:t> = </a:t>
            </a:r>
            <a:r>
              <a:rPr lang="en-US" altLang="sr-Latn-RS" sz="2400" i="1" dirty="0">
                <a:cs typeface="Arial" panose="020B0604020202020204" pitchFamily="34" charset="0"/>
              </a:rPr>
              <a:t>a</a:t>
            </a:r>
            <a:r>
              <a:rPr lang="en-US" altLang="sr-Latn-RS" sz="2400" dirty="0">
                <a:cs typeface="Arial" panose="020B0604020202020204" pitchFamily="34" charset="0"/>
              </a:rPr>
              <a:t> · </a:t>
            </a:r>
            <a:r>
              <a:rPr lang="en-US" altLang="sr-Latn-RS" sz="2400" i="1" dirty="0">
                <a:cs typeface="Arial" panose="020B0604020202020204" pitchFamily="34" charset="0"/>
              </a:rPr>
              <a:t>t </a:t>
            </a:r>
            <a:r>
              <a:rPr lang="en-US" altLang="sr-Latn-RS" sz="2400" dirty="0">
                <a:cs typeface="Arial" panose="020B0604020202020204" pitchFamily="34" charset="0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en-US" altLang="sr-Latn-RS" sz="2400" i="1" dirty="0" smtClean="0">
                <a:cs typeface="Arial" panose="020B0604020202020204" pitchFamily="34" charset="0"/>
              </a:rPr>
              <a:t>v</a:t>
            </a:r>
            <a:r>
              <a:rPr lang="en-US" altLang="sr-Latn-RS" sz="2400" dirty="0" smtClean="0">
                <a:cs typeface="Arial" panose="020B0604020202020204" pitchFamily="34" charset="0"/>
              </a:rPr>
              <a:t> </a:t>
            </a:r>
            <a:r>
              <a:rPr lang="en-US" altLang="sr-Latn-RS" sz="2400" dirty="0">
                <a:cs typeface="Arial" panose="020B0604020202020204" pitchFamily="34" charset="0"/>
              </a:rPr>
              <a:t>= 5 m/s² · 8 s</a:t>
            </a:r>
          </a:p>
          <a:p>
            <a:pPr>
              <a:lnSpc>
                <a:spcPct val="150000"/>
              </a:lnSpc>
            </a:pPr>
            <a:r>
              <a:rPr lang="en-US" altLang="sr-Latn-RS" sz="2400" i="1" dirty="0" smtClean="0">
                <a:cs typeface="Arial" panose="020B0604020202020204" pitchFamily="34" charset="0"/>
              </a:rPr>
              <a:t>v</a:t>
            </a:r>
            <a:r>
              <a:rPr lang="en-US" altLang="sr-Latn-RS" sz="2400" dirty="0" smtClean="0">
                <a:cs typeface="Arial" panose="020B0604020202020204" pitchFamily="34" charset="0"/>
              </a:rPr>
              <a:t> </a:t>
            </a:r>
            <a:r>
              <a:rPr lang="en-US" altLang="sr-Latn-RS" sz="2400" dirty="0">
                <a:cs typeface="Arial" panose="020B0604020202020204" pitchFamily="34" charset="0"/>
              </a:rPr>
              <a:t>= 40 m/s  </a:t>
            </a:r>
          </a:p>
          <a:p>
            <a:pPr>
              <a:lnSpc>
                <a:spcPct val="150000"/>
              </a:lnSpc>
            </a:pPr>
            <a:endParaRPr lang="en-US" altLang="sr-Latn-RS" sz="2400" i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502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710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ični oblačić 3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Akcijski gumb: Pomoć 4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noFill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1392072" y="802951"/>
            <a:ext cx="11558516" cy="94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8" name="Zvijezda s 5 krakova 7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7" name="TextBox 3"/>
          <p:cNvSpPr txBox="1">
            <a:spLocks noGrp="1" noChangeArrowheads="1"/>
          </p:cNvSpPr>
          <p:nvPr>
            <p:ph idx="1"/>
          </p:nvPr>
        </p:nvSpPr>
        <p:spPr bwMode="auto">
          <a:xfrm>
            <a:off x="838200" y="1825625"/>
            <a:ext cx="9365641" cy="3431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sz="3200" dirty="0" err="1">
                <a:latin typeface="+mn-lt"/>
                <a:cs typeface="Arial" panose="020B0604020202020204" pitchFamily="34" charset="0"/>
              </a:rPr>
              <a:t>Što</a:t>
            </a:r>
            <a:r>
              <a:rPr lang="en-US" altLang="sr-Latn-RS" sz="3200" dirty="0">
                <a:latin typeface="+mn-lt"/>
                <a:cs typeface="Arial" panose="020B0604020202020204" pitchFamily="34" charset="0"/>
              </a:rPr>
              <a:t> je </a:t>
            </a:r>
            <a:r>
              <a:rPr lang="en-US" altLang="sr-Latn-RS" sz="3200" dirty="0" err="1">
                <a:latin typeface="+mn-lt"/>
                <a:cs typeface="Arial" panose="020B0604020202020204" pitchFamily="34" charset="0"/>
              </a:rPr>
              <a:t>akceleracija</a:t>
            </a:r>
            <a:r>
              <a:rPr lang="en-US" altLang="sr-Latn-RS" sz="3200" dirty="0">
                <a:latin typeface="+mn-lt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sz="3200" dirty="0" err="1">
                <a:latin typeface="+mn-lt"/>
                <a:cs typeface="Arial" panose="020B0604020202020204" pitchFamily="34" charset="0"/>
              </a:rPr>
              <a:t>Kojom</a:t>
            </a:r>
            <a:r>
              <a:rPr lang="en-US" altLang="sr-Latn-RS" sz="32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3200" dirty="0" err="1">
                <a:latin typeface="+mn-lt"/>
                <a:cs typeface="Arial" panose="020B0604020202020204" pitchFamily="34" charset="0"/>
              </a:rPr>
              <a:t>mjernom</a:t>
            </a:r>
            <a:r>
              <a:rPr lang="en-US" altLang="sr-Latn-RS" sz="32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3200" dirty="0" err="1">
                <a:latin typeface="+mn-lt"/>
                <a:cs typeface="Arial" panose="020B0604020202020204" pitchFamily="34" charset="0"/>
              </a:rPr>
              <a:t>jedinicom</a:t>
            </a:r>
            <a:r>
              <a:rPr lang="en-US" altLang="sr-Latn-RS" sz="32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3200" dirty="0" err="1">
                <a:latin typeface="+mn-lt"/>
                <a:cs typeface="Arial" panose="020B0604020202020204" pitchFamily="34" charset="0"/>
              </a:rPr>
              <a:t>izražavamo</a:t>
            </a:r>
            <a:r>
              <a:rPr lang="en-US" altLang="sr-Latn-RS" sz="32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3200" dirty="0" err="1">
                <a:latin typeface="+mn-lt"/>
                <a:cs typeface="Arial" panose="020B0604020202020204" pitchFamily="34" charset="0"/>
              </a:rPr>
              <a:t>akceleraciju</a:t>
            </a:r>
            <a:r>
              <a:rPr lang="en-US" altLang="sr-Latn-RS" sz="3200" dirty="0">
                <a:latin typeface="+mn-lt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sz="3200" dirty="0" err="1">
                <a:latin typeface="+mn-lt"/>
                <a:cs typeface="Arial" panose="020B0604020202020204" pitchFamily="34" charset="0"/>
              </a:rPr>
              <a:t>Kada</a:t>
            </a:r>
            <a:r>
              <a:rPr lang="en-US" altLang="sr-Latn-RS" sz="3200" dirty="0">
                <a:latin typeface="+mn-lt"/>
                <a:cs typeface="Arial" panose="020B0604020202020204" pitchFamily="34" charset="0"/>
              </a:rPr>
              <a:t> je </a:t>
            </a:r>
            <a:r>
              <a:rPr lang="en-US" altLang="sr-Latn-RS" sz="3200" dirty="0" err="1">
                <a:latin typeface="+mn-lt"/>
                <a:cs typeface="Arial" panose="020B0604020202020204" pitchFamily="34" charset="0"/>
              </a:rPr>
              <a:t>akceleracija</a:t>
            </a:r>
            <a:r>
              <a:rPr lang="en-US" altLang="sr-Latn-RS" sz="32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3200" dirty="0" err="1">
                <a:latin typeface="+mn-lt"/>
                <a:cs typeface="Arial" panose="020B0604020202020204" pitchFamily="34" charset="0"/>
              </a:rPr>
              <a:t>pozitivna</a:t>
            </a:r>
            <a:r>
              <a:rPr lang="en-US" altLang="sr-Latn-RS" sz="3200" dirty="0">
                <a:latin typeface="+mn-lt"/>
                <a:cs typeface="Arial" panose="020B0604020202020204" pitchFamily="34" charset="0"/>
              </a:rPr>
              <a:t>, a </a:t>
            </a:r>
            <a:r>
              <a:rPr lang="en-US" altLang="sr-Latn-RS" sz="3200" dirty="0" err="1">
                <a:latin typeface="+mn-lt"/>
                <a:cs typeface="Arial" panose="020B0604020202020204" pitchFamily="34" charset="0"/>
              </a:rPr>
              <a:t>kada</a:t>
            </a:r>
            <a:r>
              <a:rPr lang="en-US" altLang="sr-Latn-RS" sz="32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3200" dirty="0" err="1" smtClean="0">
                <a:latin typeface="+mn-lt"/>
                <a:cs typeface="Arial" panose="020B0604020202020204" pitchFamily="34" charset="0"/>
              </a:rPr>
              <a:t>negativna</a:t>
            </a:r>
            <a:r>
              <a:rPr lang="en-US" altLang="sr-Latn-RS" sz="3200" dirty="0" smtClean="0">
                <a:latin typeface="+mn-lt"/>
                <a:cs typeface="Arial" panose="020B0604020202020204" pitchFamily="34" charset="0"/>
              </a:rPr>
              <a:t>?</a:t>
            </a:r>
            <a:endParaRPr lang="hr-HR" altLang="sr-Latn-RS" sz="3200" dirty="0"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hr-HR" altLang="sr-Latn-RS" sz="3200" dirty="0" smtClean="0">
                <a:latin typeface="+mn-lt"/>
                <a:cs typeface="Arial" panose="020B0604020202020204" pitchFamily="34" charset="0"/>
              </a:rPr>
              <a:t>Ima li </a:t>
            </a:r>
            <a:r>
              <a:rPr lang="hr-HR" altLang="sr-Latn-RS" sz="3200" dirty="0" err="1" smtClean="0">
                <a:latin typeface="+mn-lt"/>
                <a:cs typeface="Arial" panose="020B0604020202020204" pitchFamily="34" charset="0"/>
              </a:rPr>
              <a:t>valak</a:t>
            </a:r>
            <a:r>
              <a:rPr lang="hr-HR" altLang="sr-Latn-RS" sz="3200" dirty="0" smtClean="0">
                <a:latin typeface="+mn-lt"/>
                <a:cs typeface="Arial" panose="020B0604020202020204" pitchFamily="34" charset="0"/>
              </a:rPr>
              <a:t> akceleraciju ako mu se brzina smanjuje? </a:t>
            </a:r>
            <a:endParaRPr lang="en-US" altLang="sr-Latn-RS" sz="3200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32269" y="1040102"/>
            <a:ext cx="10363199" cy="115619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Klikom na sličicu pristupi kvizu kojim ćeš provjeriti znanje.</a:t>
            </a:r>
            <a:b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</a:br>
            <a:endParaRPr lang="hr-HR" sz="2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3600" b="1" i="0" u="none" strike="noStrike" kern="1200" cap="none" spc="0" normalizeH="0" baseline="0" noProof="0" dirty="0">
                <a:ln>
                  <a:noFill/>
                </a:ln>
                <a:solidFill>
                  <a:srgbClr val="FCF26A"/>
                </a:solidFill>
                <a:effectLst/>
                <a:uLnTx/>
                <a:uFillTx/>
                <a:latin typeface="Alef" panose="00000500000000000000" pitchFamily="2" charset="-79"/>
                <a:ea typeface="+mn-ea"/>
                <a:cs typeface="Alef" panose="00000500000000000000" pitchFamily="2" charset="-79"/>
              </a:rPr>
              <a:t>2</a:t>
            </a:r>
          </a:p>
        </p:txBody>
      </p:sp>
      <p:pic>
        <p:nvPicPr>
          <p:cNvPr id="7" name="Picture 5" descr="List, Icon, Symbol, Paper, Sign, Flat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502" y="1987829"/>
            <a:ext cx="32385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List, Icon, Symbol, Paper, Sign, Flat">
            <a:hlinkClick r:id="rId4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491" y="1987829"/>
            <a:ext cx="32385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niOkvir 4"/>
          <p:cNvSpPr txBox="1"/>
          <p:nvPr/>
        </p:nvSpPr>
        <p:spPr>
          <a:xfrm>
            <a:off x="2949262" y="2464227"/>
            <a:ext cx="1365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Kviz A </a:t>
            </a:r>
            <a:endParaRPr kumimoji="0" lang="hr-H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kstniOkvir 8"/>
          <p:cNvSpPr txBox="1"/>
          <p:nvPr/>
        </p:nvSpPr>
        <p:spPr>
          <a:xfrm>
            <a:off x="7364568" y="2442831"/>
            <a:ext cx="1365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Kviz B </a:t>
            </a:r>
            <a:endParaRPr kumimoji="0" lang="hr-H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850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Prezentacija3</Template>
  <TotalTime>280</TotalTime>
  <Words>172</Words>
  <Application>Microsoft Office PowerPoint</Application>
  <PresentationFormat>Široki zaslon</PresentationFormat>
  <Paragraphs>40</Paragraphs>
  <Slides>8</Slides>
  <Notes>0</Notes>
  <HiddenSlides>0</HiddenSlides>
  <MMClips>0</MMClips>
  <ScaleCrop>false</ScaleCrop>
  <HeadingPairs>
    <vt:vector size="8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Uloženi OLE poslužitelji</vt:lpstr>
      </vt:variant>
      <vt:variant>
        <vt:i4>1</vt:i4>
      </vt:variant>
      <vt:variant>
        <vt:lpstr>Naslovi slajdova</vt:lpstr>
      </vt:variant>
      <vt:variant>
        <vt:i4>8</vt:i4>
      </vt:variant>
    </vt:vector>
  </HeadingPairs>
  <TitlesOfParts>
    <vt:vector size="14" baseType="lpstr">
      <vt:lpstr>Alef</vt:lpstr>
      <vt:lpstr>Arial</vt:lpstr>
      <vt:lpstr>Calibri</vt:lpstr>
      <vt:lpstr>Calibri Light</vt:lpstr>
      <vt:lpstr>Tema sustava Office</vt:lpstr>
      <vt:lpstr>Equation</vt:lpstr>
      <vt:lpstr>Akceleracija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Klikom na sličicu pristupi kvizu kojim ćeš provjeriti znanje.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Korisnik</dc:creator>
  <cp:lastModifiedBy>Hp</cp:lastModifiedBy>
  <cp:revision>21</cp:revision>
  <dcterms:created xsi:type="dcterms:W3CDTF">2020-09-12T17:39:48Z</dcterms:created>
  <dcterms:modified xsi:type="dcterms:W3CDTF">2020-10-25T19:26:55Z</dcterms:modified>
</cp:coreProperties>
</file>